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406" r:id="rId3"/>
    <p:sldId id="279" r:id="rId4"/>
    <p:sldId id="546" r:id="rId5"/>
    <p:sldId id="674" r:id="rId6"/>
    <p:sldId id="684" r:id="rId7"/>
    <p:sldId id="302" r:id="rId8"/>
    <p:sldId id="605" r:id="rId9"/>
    <p:sldId id="606" r:id="rId10"/>
    <p:sldId id="600" r:id="rId11"/>
    <p:sldId id="658" r:id="rId12"/>
    <p:sldId id="678" r:id="rId13"/>
    <p:sldId id="550" r:id="rId14"/>
    <p:sldId id="680" r:id="rId15"/>
    <p:sldId id="681" r:id="rId16"/>
    <p:sldId id="673" r:id="rId17"/>
    <p:sldId id="682" r:id="rId18"/>
    <p:sldId id="641" r:id="rId19"/>
    <p:sldId id="694" r:id="rId20"/>
    <p:sldId id="701" r:id="rId21"/>
    <p:sldId id="683" r:id="rId22"/>
    <p:sldId id="685" r:id="rId23"/>
    <p:sldId id="686" r:id="rId24"/>
    <p:sldId id="698" r:id="rId25"/>
    <p:sldId id="700" r:id="rId26"/>
    <p:sldId id="697" r:id="rId27"/>
    <p:sldId id="693" r:id="rId28"/>
    <p:sldId id="679" r:id="rId29"/>
    <p:sldId id="695" r:id="rId30"/>
    <p:sldId id="672" r:id="rId31"/>
    <p:sldId id="529" r:id="rId32"/>
    <p:sldId id="687" r:id="rId33"/>
    <p:sldId id="476" r:id="rId34"/>
    <p:sldId id="492" r:id="rId35"/>
    <p:sldId id="696" r:id="rId36"/>
    <p:sldId id="607" r:id="rId37"/>
    <p:sldId id="616" r:id="rId38"/>
    <p:sldId id="608" r:id="rId39"/>
    <p:sldId id="609" r:id="rId40"/>
    <p:sldId id="610" r:id="rId41"/>
    <p:sldId id="611" r:id="rId42"/>
    <p:sldId id="597" r:id="rId43"/>
    <p:sldId id="657" r:id="rId44"/>
    <p:sldId id="676" r:id="rId45"/>
    <p:sldId id="677" r:id="rId46"/>
    <p:sldId id="636" r:id="rId47"/>
    <p:sldId id="627" r:id="rId48"/>
    <p:sldId id="688" r:id="rId49"/>
    <p:sldId id="690" r:id="rId50"/>
    <p:sldId id="689" r:id="rId51"/>
    <p:sldId id="691" r:id="rId52"/>
    <p:sldId id="69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EBEBE"/>
    <a:srgbClr val="F8766D"/>
    <a:srgbClr val="06BFC4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76923" autoAdjust="0"/>
  </p:normalViewPr>
  <p:slideViewPr>
    <p:cSldViewPr snapToGrid="0" showGuides="1">
      <p:cViewPr>
        <p:scale>
          <a:sx n="111" d="100"/>
          <a:sy n="111" d="100"/>
        </p:scale>
        <p:origin x="2600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P576-1 - ITN ATAC study - Better defining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</a:rPr>
              <a:t>T</a:t>
            </a:r>
            <a:r>
              <a:rPr lang="en-US" sz="1200" b="0" i="0" u="none" strike="noStrike" baseline="-25000" dirty="0" err="1">
                <a:solidFill>
                  <a:srgbClr val="212529"/>
                </a:solidFill>
                <a:effectLst/>
              </a:rPr>
              <a:t>ex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 in teplizumab-treated subjects to inform combination treatments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 err="1"/>
              <a:t>ATACseq</a:t>
            </a:r>
            <a:r>
              <a:rPr lang="en-US" dirty="0"/>
              <a:t> relies on transposase that cuts and adds seq adaptors, prefers accessible chromatin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Merging alignment </a:t>
            </a:r>
            <a:r>
              <a:rPr lang="en-US" dirty="0" err="1"/>
              <a:t>bams</a:t>
            </a:r>
            <a:r>
              <a:rPr lang="en-US" dirty="0"/>
              <a:t> ~= pile up reads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Steps 1-2 ~ </a:t>
            </a:r>
            <a:r>
              <a:rPr lang="en-US" dirty="0" err="1"/>
              <a:t>pseudobulking</a:t>
            </a:r>
            <a:r>
              <a:rPr lang="en-US" dirty="0"/>
              <a:t> for RNA </a:t>
            </a:r>
            <a:r>
              <a:rPr lang="en-US" dirty="0" err="1"/>
              <a:t>degs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Consensus = relevant across samples vs. just in 1/few samples</a:t>
            </a: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Consensus peaks = candidate regions (binned genome), we need them because we need to be looking at peaks that are relevant across samples vs. peaks just in 1/few samples?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/>
              <a:t>*2-4 are an alternative to default of obtaining consensus peaks by fixed list of 400 bp wide peaks overlapping between &gt; 2 samples (washes out signal)</a:t>
            </a:r>
          </a:p>
          <a:p>
            <a:pPr marL="0" indent="0">
              <a:buNone/>
            </a:pPr>
            <a:r>
              <a:rPr lang="en-US" dirty="0"/>
              <a:t>This approach deals with different peak widths across samples better, obtaining more representative peaks, should be more sensitive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this kind of like </a:t>
            </a:r>
            <a:r>
              <a:rPr lang="en-US" dirty="0" err="1"/>
              <a:t>pseudobulking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93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47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PD-1 up vs. DN: GZMB, GZMH, LAG3, TBX21, NKG7, CD244, KLRF1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Cytotoxicity up even though “exhausted” because DP is only partially exhausted? And DN can have other exhaustion markers I suppose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63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CD57 up vs. DN: GZMB/GZMH, NCR1, KLRF1, CD244, SLAMF6, LAG3, TBX21, PDCD1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93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2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17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filtered for differentially accessible peaks with highest abs(FC) per gene (or promoter, similar results if using median)</a:t>
            </a:r>
          </a:p>
          <a:p>
            <a:r>
              <a:rPr lang="en-US" sz="1200" dirty="0"/>
              <a:t>then filtered for FC &gt; 0 vs. DN</a:t>
            </a:r>
          </a:p>
          <a:p>
            <a:r>
              <a:rPr lang="en-US" sz="1200" dirty="0"/>
              <a:t>similar results if filtering for peaks &lt; 5 kb from genes,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ooks similar for promoters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KIRs aren’t present in the unique to DP CD57</a:t>
            </a:r>
            <a:r>
              <a:rPr lang="en-US" baseline="30000" dirty="0"/>
              <a:t>+</a:t>
            </a:r>
            <a:r>
              <a:rPr lang="en-US" dirty="0"/>
              <a:t> fraction (not surprising, they don’t show up vs. DN, only vs.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5000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3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9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Generally similar to Erin’s analyses but some caveats (TCF7 up in PD-1+ vs. CD57+ strongest consistent hit)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19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25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98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68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87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30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71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6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57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1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cells lack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Ifng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in Teff/TEM cells,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cells have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*Pdcd1*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(PD1), i.e. Teff down IR up it tracks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This green is non-exhausted CD127+</a:t>
            </a:r>
          </a:p>
          <a:p>
            <a:endParaRPr lang="en-US" b="0" dirty="0"/>
          </a:p>
          <a:p>
            <a:r>
              <a:rPr lang="en-US" b="0" dirty="0"/>
              <a:t>Autoimmunity still results likely because affinity between antigens and TCRs are low, so T cells don’t become overly exhausted (i.e. higher affinity TCR-neoantigens more strongly stimulate T cells and exhausts them)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+mj-lt"/>
                <a:cs typeface="Arial" panose="020B0604020202020204" pitchFamily="34" charset="0"/>
              </a:rPr>
              <a:t>With weakly stimulated but chronic antigens, T cells don’t exhaust (i.e. autoimmunity)</a:t>
            </a:r>
          </a:p>
          <a:p>
            <a:endParaRPr lang="en-US" b="0" dirty="0"/>
          </a:p>
          <a:p>
            <a:r>
              <a:rPr lang="en-US" b="0" dirty="0"/>
              <a:t>So in case of autoimmunity this is great, in case of cancer it associates with worse response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Evolutionary reason for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Tex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could be to minimize self-tissue damage with still controlling antigen somewhat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More and more exhaustion leads to terminal exhaustion &amp; apoptosis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34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301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21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CyTOF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1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now want our samples to fall into the top right corner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22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65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ENCODE:The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number of peaks within a replicated peak file should be &gt;150,000, though values &gt;100,000 may be acceptable.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&gt; 150,000 peaks, although &gt; 100,000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2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~400-1000 bp peak widths as medians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libid100430 is wide peak one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Tex cells here are only partially exhausted (addition of TIGIT ligand further downregulates their activity)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Teplizumab: first FDA approved therapeutic for T1D therapy!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 are heterogeneous, with some TEX associating with better or worse outcome in cancer/chronic infection! So not always positive correlation b/w </a:t>
            </a:r>
            <a:r>
              <a:rPr lang="en-US" dirty="0" err="1"/>
              <a:t>Tex</a:t>
            </a:r>
            <a:r>
              <a:rPr lang="en-US" dirty="0"/>
              <a:t> and intensity of autoimmunity?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TIGIT+KLRG1+ only partially exhausted, </a:t>
            </a:r>
            <a:r>
              <a:rPr lang="en-US" sz="1200" b="0" i="0" u="none" strike="noStrike" dirty="0" err="1">
                <a:effectLst/>
                <a:latin typeface="Cambria" panose="02040503050406030204" pitchFamily="18" charset="0"/>
              </a:rPr>
              <a:t>ie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 there are more exhaustion markers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The fraction of reads in called peak regions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score) should be &gt; 0.3, though values greater than 0.2 are acceptable. TSS enrichment remains in place as a key signal to noise measure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is calculated by going through the bam files and counting the reads that fall within a called peak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68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27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Merging: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Old Erin way: make the consensus peak set using peaks identified in at least two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New Stephan way: merged peaks from peaks called on merged alignment files by study group?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2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43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CyTOF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3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388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from PD-1+ vs. DN contrast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500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7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44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Hypothesis: beneficial teplizumab response mediated by expansion of specific populations of </a:t>
            </a:r>
            <a:r>
              <a:rPr lang="en-US" sz="1200" dirty="0" err="1"/>
              <a:t>T</a:t>
            </a:r>
            <a:r>
              <a:rPr lang="en-US" sz="1200" baseline="-25000" dirty="0" err="1"/>
              <a:t>ex</a:t>
            </a:r>
            <a:r>
              <a:rPr lang="en-US" sz="1200" dirty="0"/>
              <a:t>, </a:t>
            </a:r>
            <a:r>
              <a:rPr lang="en-US" sz="1200" dirty="0" err="1"/>
              <a:t>T</a:t>
            </a:r>
            <a:r>
              <a:rPr lang="en-US" sz="1200" baseline="-25000" dirty="0" err="1"/>
              <a:t>ex</a:t>
            </a:r>
            <a:r>
              <a:rPr lang="en-US" sz="1200" dirty="0"/>
              <a:t> heterogeneity may relate to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Separate lineages is an oversimplification, likely overlapping populations (this is what we mean by heterogeneity)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PD1 and CD57 </a:t>
            </a:r>
            <a:r>
              <a:rPr lang="en-US" sz="1200" dirty="0" err="1"/>
              <a:t>Tex</a:t>
            </a:r>
            <a:r>
              <a:rPr lang="en-US" sz="1200" dirty="0"/>
              <a:t> are both hypo-proliferative </a:t>
            </a:r>
            <a:r>
              <a:rPr lang="en-US" sz="1200" dirty="0" err="1"/>
              <a:t>andexpress</a:t>
            </a:r>
            <a:r>
              <a:rPr lang="en-US" sz="1200" dirty="0"/>
              <a:t> IR in T1DAL study (alefacept)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TCR junction sequence identity between CD57+ and PD-1+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suggesting shared clonal relationships (fluid, bidirectional)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PD1+ and CD57+ </a:t>
            </a:r>
            <a:r>
              <a:rPr lang="en-US" sz="1200" dirty="0" err="1"/>
              <a:t>Tex</a:t>
            </a:r>
            <a:r>
              <a:rPr lang="en-US" sz="1200" dirty="0"/>
              <a:t> subsets share phenotypic (</a:t>
            </a:r>
            <a:r>
              <a:rPr lang="en-US" sz="1200" dirty="0" err="1"/>
              <a:t>hypoproliferation</a:t>
            </a:r>
            <a:r>
              <a:rPr lang="en-US" sz="1200" dirty="0"/>
              <a:t>, IR expression) and epigenetic signatures of </a:t>
            </a:r>
            <a:r>
              <a:rPr lang="en-US" sz="1200" dirty="0" err="1"/>
              <a:t>Tex</a:t>
            </a:r>
            <a:r>
              <a:rPr lang="en-US" sz="1200" dirty="0"/>
              <a:t>, with CD57 </a:t>
            </a:r>
            <a:r>
              <a:rPr lang="en-US" sz="1200" dirty="0" err="1"/>
              <a:t>Tex</a:t>
            </a:r>
            <a:r>
              <a:rPr lang="en-US" sz="1200" dirty="0"/>
              <a:t> having more open chromatin in lytic and KIR regulatory genes  (Witkop, </a:t>
            </a:r>
            <a:r>
              <a:rPr lang="en-US" sz="1200" i="1" dirty="0" err="1"/>
              <a:t>Commun</a:t>
            </a:r>
            <a:r>
              <a:rPr lang="en-US" sz="1200" i="1" dirty="0"/>
              <a:t> Biol </a:t>
            </a:r>
            <a:r>
              <a:rPr lang="en-US" sz="1200" dirty="0"/>
              <a:t>in revision)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-apple-system"/>
              </a:rPr>
              <a:t>CD57</a:t>
            </a:r>
            <a:r>
              <a:rPr lang="en-US" sz="1200" b="0" i="0" u="none" strike="noStrike" baseline="30000" dirty="0">
                <a:effectLst/>
                <a:latin typeface="-apple-system"/>
              </a:rPr>
              <a:t>+</a:t>
            </a:r>
            <a:r>
              <a:rPr lang="en-US" sz="1200" b="0" i="0" u="none" strike="noStrike" dirty="0">
                <a:effectLst/>
                <a:latin typeface="-apple-system"/>
              </a:rPr>
              <a:t> (also high for NK associated genes), 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PD1 is an IR/activation marker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2: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dirty="0"/>
              <a:t>Point #1: i.e. are some more </a:t>
            </a:r>
            <a:r>
              <a:rPr lang="en-US" dirty="0" err="1"/>
              <a:t>Tex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/>
              <a:t>Also took cells for </a:t>
            </a:r>
            <a:r>
              <a:rPr lang="en-US" dirty="0" err="1"/>
              <a:t>CyTOF</a:t>
            </a:r>
            <a:r>
              <a:rPr lang="en-US" dirty="0"/>
              <a:t> (</a:t>
            </a:r>
            <a:r>
              <a:rPr lang="en-US" dirty="0" err="1"/>
              <a:t>Tex</a:t>
            </a:r>
            <a:r>
              <a:rPr lang="en-US" dirty="0"/>
              <a:t> markers and Teff, I’m not sure of results from this though…)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  <a:p>
            <a:r>
              <a:rPr lang="en-US" dirty="0"/>
              <a:t>Cellular differentiation and lineage commitment are often mediated by epigenetic mechanisms, including large changes in chromatin structure and gradual transition from a generally more open chromatin state in progenitor and stem cells to a more closed, compact chromatin state in differentiated cells</a:t>
            </a:r>
          </a:p>
          <a:p>
            <a:endParaRPr lang="en-US" dirty="0"/>
          </a:p>
          <a:p>
            <a:r>
              <a:rPr lang="en-US" dirty="0" err="1"/>
              <a:t>Biorender</a:t>
            </a:r>
            <a:r>
              <a:rPr lang="en-US" dirty="0"/>
              <a:t> is simplification of overlapping cell pops</a:t>
            </a:r>
          </a:p>
          <a:p>
            <a:endParaRPr lang="en-US" dirty="0"/>
          </a:p>
          <a:p>
            <a:r>
              <a:rPr lang="en-US" dirty="0"/>
              <a:t>TIGIT: IR, a negative signal increased following T cell activation, associated with exhaustion, CD155 is ligand</a:t>
            </a:r>
          </a:p>
          <a:p>
            <a:r>
              <a:rPr lang="en-US" dirty="0"/>
              <a:t>KLRG1: inhibitory, also cytotoxic marker</a:t>
            </a:r>
          </a:p>
          <a:p>
            <a:r>
              <a:rPr lang="en-US" dirty="0"/>
              <a:t>PD-1: IR, a negative signal increased following T cell activation</a:t>
            </a:r>
          </a:p>
          <a:p>
            <a:r>
              <a:rPr lang="en-US" dirty="0"/>
              <a:t>CD57: cytotoxicity</a:t>
            </a:r>
          </a:p>
          <a:p>
            <a:r>
              <a:rPr lang="en-US" dirty="0"/>
              <a:t>CD127: inflammatory marker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65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2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333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Separate lineages is an oversimplification, likely overlapping populations (this is what we mean by heterogeneity)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PD1 and CD57 </a:t>
            </a:r>
            <a:r>
              <a:rPr lang="en-US" sz="1200" dirty="0" err="1"/>
              <a:t>Tex</a:t>
            </a:r>
            <a:r>
              <a:rPr lang="en-US" sz="1200" dirty="0"/>
              <a:t> are both hypo-proliferative </a:t>
            </a:r>
            <a:r>
              <a:rPr lang="en-US" sz="1200" dirty="0" err="1"/>
              <a:t>andexpress</a:t>
            </a:r>
            <a:r>
              <a:rPr lang="en-US" sz="1200" dirty="0"/>
              <a:t> IR in T1DAL study (alefacept)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TCR junction sequence identity between CD57+ and PD-1+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suggesting shared clonal relationships (fluid, bidirectional)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PD1+ and CD57+ </a:t>
            </a:r>
            <a:r>
              <a:rPr lang="en-US" sz="1200" dirty="0" err="1"/>
              <a:t>Tex</a:t>
            </a:r>
            <a:r>
              <a:rPr lang="en-US" sz="1200" dirty="0"/>
              <a:t> subsets share phenotypic (</a:t>
            </a:r>
            <a:r>
              <a:rPr lang="en-US" sz="1200" dirty="0" err="1"/>
              <a:t>hypoproliferation</a:t>
            </a:r>
            <a:r>
              <a:rPr lang="en-US" sz="1200" dirty="0"/>
              <a:t>, IR expression) and epigenetic signatures of </a:t>
            </a:r>
            <a:r>
              <a:rPr lang="en-US" sz="1200" dirty="0" err="1"/>
              <a:t>Tex</a:t>
            </a:r>
            <a:r>
              <a:rPr lang="en-US" sz="1200" dirty="0"/>
              <a:t>, with CD57 </a:t>
            </a:r>
            <a:r>
              <a:rPr lang="en-US" sz="1200" dirty="0" err="1"/>
              <a:t>Tex</a:t>
            </a:r>
            <a:r>
              <a:rPr lang="en-US" sz="1200" dirty="0"/>
              <a:t> having more open chromatin in lytic and KIR regulatory genes  (Witkop, </a:t>
            </a:r>
            <a:r>
              <a:rPr lang="en-US" sz="1200" i="1" dirty="0" err="1"/>
              <a:t>Commun</a:t>
            </a:r>
            <a:r>
              <a:rPr lang="en-US" sz="1200" i="1" dirty="0"/>
              <a:t> Biol </a:t>
            </a:r>
            <a:r>
              <a:rPr lang="en-US" sz="1200" dirty="0"/>
              <a:t>in revision)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-apple-system"/>
              </a:rPr>
              <a:t>CD57</a:t>
            </a:r>
            <a:r>
              <a:rPr lang="en-US" sz="1200" b="0" i="0" u="none" strike="noStrike" baseline="30000" dirty="0">
                <a:effectLst/>
                <a:latin typeface="-apple-system"/>
              </a:rPr>
              <a:t>+</a:t>
            </a:r>
            <a:r>
              <a:rPr lang="en-US" sz="1200" b="0" i="0" u="none" strike="noStrike" dirty="0">
                <a:effectLst/>
                <a:latin typeface="-apple-system"/>
              </a:rPr>
              <a:t> (also high for NK associated genes), 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PD1 is an IR/activation marker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2: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dirty="0"/>
              <a:t>Point #1: i.e. are some more </a:t>
            </a:r>
            <a:r>
              <a:rPr lang="en-US" dirty="0" err="1"/>
              <a:t>Tex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/>
              <a:t>Also took cells for </a:t>
            </a:r>
            <a:r>
              <a:rPr lang="en-US" dirty="0" err="1"/>
              <a:t>CyTOF</a:t>
            </a:r>
            <a:r>
              <a:rPr lang="en-US" dirty="0"/>
              <a:t> (</a:t>
            </a:r>
            <a:r>
              <a:rPr lang="en-US" dirty="0" err="1"/>
              <a:t>Tex</a:t>
            </a:r>
            <a:r>
              <a:rPr lang="en-US" dirty="0"/>
              <a:t> markers and Teff, I’m not sure of results from this though…)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prognosis, CD57+ and PD-1+ are beneficial I think (not sure where evidence is…) so blocking IL7R having protection maybe argues against CD127+ being precursor?</a:t>
            </a:r>
          </a:p>
          <a:p>
            <a:endParaRPr lang="en-US" dirty="0"/>
          </a:p>
          <a:p>
            <a:r>
              <a:rPr lang="en-US" dirty="0"/>
              <a:t>Cellular differentiation and lineage commitment are often mediated by epigenetic mechanisms, including large changes in chromatin structure and gradual transition from a generally more open chromatin state in progenitor and stem cells to a more closed, compact chromatin state in differentiated cells</a:t>
            </a:r>
          </a:p>
          <a:p>
            <a:endParaRPr lang="en-US" dirty="0"/>
          </a:p>
          <a:p>
            <a:r>
              <a:rPr lang="en-US" dirty="0" err="1"/>
              <a:t>Biorender</a:t>
            </a:r>
            <a:r>
              <a:rPr lang="en-US" dirty="0"/>
              <a:t> is simplification of overlapping cell pops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KLRG1: </a:t>
            </a:r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co-inhibitory receptor belonging to inhibitory killer cell lectin-like receptors on NK cells and antigen-experienced human T cells,</a:t>
            </a:r>
            <a:r>
              <a:rPr lang="en-US" b="0" i="0" u="none" strike="noStrike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 thought to be a senescent marker for human T cells with poor proliferation and impaired clonal expansion after stimulation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CD127 = IL7R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2: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dirty="0"/>
              <a:t>Point #1: i.e. are some more </a:t>
            </a:r>
            <a:r>
              <a:rPr lang="en-US" dirty="0" err="1"/>
              <a:t>Tex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r>
              <a:rPr lang="en-US" dirty="0"/>
              <a:t>10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/>
              <a:t>Also took cells for </a:t>
            </a:r>
            <a:r>
              <a:rPr lang="en-US" dirty="0" err="1"/>
              <a:t>CyTOF</a:t>
            </a:r>
            <a:r>
              <a:rPr lang="en-US" dirty="0"/>
              <a:t> (</a:t>
            </a:r>
            <a:r>
              <a:rPr lang="en-US" dirty="0" err="1"/>
              <a:t>Tex</a:t>
            </a:r>
            <a:r>
              <a:rPr lang="en-US" dirty="0"/>
              <a:t> markers and Teff, I’m not sure of results from this though…)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 bp peak, 200, 400 bp oscillations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 a peak around 100 bp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nuclesome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free region) and then oscillations with maxima 200 bp mono-nucleosome, 400 bp di-nucleosome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wiggles in the below plot are a biological feature and come from 10 bp per helical turn of the DNA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200 is like 2 100s together due to a nucleosome b/w preventing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enrichment over TSS,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signal:noise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are looking for &gt; 7, while 5-7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9649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971"/>
            <a:ext cx="9144000" cy="1506992"/>
          </a:xfrm>
        </p:spPr>
        <p:txBody>
          <a:bodyPr>
            <a:normAutofit/>
          </a:bodyPr>
          <a:lstStyle/>
          <a:p>
            <a:r>
              <a:rPr lang="en-US" sz="4400" dirty="0"/>
              <a:t>Epigenetic differences between CD8 populations in T1D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5-23-24 SI meeting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/>
              <a:t>Linsley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878122" cy="1325563"/>
          </a:xfrm>
        </p:spPr>
        <p:txBody>
          <a:bodyPr>
            <a:normAutofit/>
          </a:bodyPr>
          <a:lstStyle/>
          <a:p>
            <a:r>
              <a:rPr lang="en-US" dirty="0"/>
              <a:t>After QC (all libraries pass)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0828282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alignment .bam files by study group (cell sort + responder status)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Call peaks on merged alignment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peaks to obtain “consensus peaks” (candidate genomic regions with biological relevancy across samples &amp; study groups)</a:t>
            </a:r>
          </a:p>
        </p:txBody>
      </p:sp>
    </p:spTree>
    <p:extLst>
      <p:ext uri="{BB962C8B-B14F-4D97-AF65-F5344CB8AC3E}">
        <p14:creationId xmlns:p14="http://schemas.microsoft.com/office/powerpoint/2010/main" val="91152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between responders and non-responders are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173F6-70E4-C78E-3FD0-CC3F73B6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16" y="1756649"/>
            <a:ext cx="7157977" cy="5101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2ACD1-C80A-7250-BCA1-35381C47FBEC}"/>
              </a:ext>
            </a:extLst>
          </p:cNvPr>
          <p:cNvSpPr txBox="1"/>
          <p:nvPr/>
        </p:nvSpPr>
        <p:spPr>
          <a:xfrm>
            <a:off x="7224765" y="4754047"/>
            <a:ext cx="426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&amp; NR grouped for all subsequent analyses</a:t>
            </a:r>
          </a:p>
        </p:txBody>
      </p:sp>
    </p:spTree>
    <p:extLst>
      <p:ext uri="{BB962C8B-B14F-4D97-AF65-F5344CB8AC3E}">
        <p14:creationId xmlns:p14="http://schemas.microsoft.com/office/powerpoint/2010/main" val="310969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of cell types differ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77" y="1775477"/>
            <a:ext cx="8088246" cy="5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5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Donor to donor variability is comparable with P452 T1DAL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A5A78-D112-6A0D-715B-8A04804D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86" y="2376131"/>
            <a:ext cx="5903314" cy="3364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A6CC4-3A04-7C30-90D0-7FB2764C57FF}"/>
              </a:ext>
            </a:extLst>
          </p:cNvPr>
          <p:cNvSpPr txBox="1"/>
          <p:nvPr/>
        </p:nvSpPr>
        <p:spPr>
          <a:xfrm>
            <a:off x="7865385" y="5645864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P452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F77BC-C620-1C3E-6283-80855CE77752}"/>
              </a:ext>
            </a:extLst>
          </p:cNvPr>
          <p:cNvSpPr txBox="1"/>
          <p:nvPr/>
        </p:nvSpPr>
        <p:spPr>
          <a:xfrm>
            <a:off x="1316044" y="5642490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7552E-7379-5BD7-4D0B-7B886219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1692"/>
            <a:ext cx="6322142" cy="3123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18DEE9-8CB6-B2ED-AAE7-71A457960F4A}"/>
              </a:ext>
            </a:extLst>
          </p:cNvPr>
          <p:cNvSpPr/>
          <p:nvPr/>
        </p:nvSpPr>
        <p:spPr>
          <a:xfrm>
            <a:off x="9881075" y="3352799"/>
            <a:ext cx="2310926" cy="10752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93B69-3C64-4438-7A41-D65C46E383B9}"/>
              </a:ext>
            </a:extLst>
          </p:cNvPr>
          <p:cNvSpPr txBox="1"/>
          <p:nvPr/>
        </p:nvSpPr>
        <p:spPr>
          <a:xfrm>
            <a:off x="9813341" y="3405685"/>
            <a:ext cx="121539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:baseline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baseline</a:t>
            </a:r>
          </a:p>
          <a:p>
            <a:r>
              <a:rPr lang="en-US" sz="950" dirty="0"/>
              <a:t>DN: baseline</a:t>
            </a:r>
          </a:p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DN: week 104</a:t>
            </a:r>
          </a:p>
        </p:txBody>
      </p:sp>
    </p:spTree>
    <p:extLst>
      <p:ext uri="{BB962C8B-B14F-4D97-AF65-F5344CB8AC3E}">
        <p14:creationId xmlns:p14="http://schemas.microsoft.com/office/powerpoint/2010/main" val="213673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7DF9-F6FF-6E72-98AE-A5937769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9" y="0"/>
            <a:ext cx="69703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FCA52-F92E-DBAE-F799-D3C369706A42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D5A1F-669F-F387-DC6F-1DDBDA446F46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56154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generally more accessible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B4374-89F9-B047-3E99-92C57EAE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61" y="0"/>
            <a:ext cx="68372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AAA80-4580-99FD-62CD-8085236E2DB4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D4790-8214-DC20-EB54-B4B7915B21A1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700244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6291E-7C53-E8D4-6187-C8826378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67" y="-1"/>
            <a:ext cx="6874933" cy="6854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88FE3-CA45-4577-44B2-FBBBA818CE40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57476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0201" cy="1325563"/>
          </a:xfrm>
        </p:spPr>
        <p:txBody>
          <a:bodyPr>
            <a:normAutofit/>
          </a:bodyPr>
          <a:lstStyle/>
          <a:p>
            <a:r>
              <a:rPr lang="en-US" dirty="0"/>
              <a:t>DP populations share many up vs. DN peaks’ closest genes with each other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222EC-536B-9044-7707-49DD6890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211"/>
            <a:ext cx="4063696" cy="4063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C3F8B-C1B7-2036-A29B-B9CEB7EB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49" y="2116210"/>
            <a:ext cx="4063697" cy="406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7510A-A18F-2533-CDD7-68CCA120A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51" y="2116209"/>
            <a:ext cx="4063698" cy="40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64456-56CF-F8BE-2B59-5F29A9A9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374"/>
            <a:ext cx="8191330" cy="5156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463F69-49A1-E5DD-1947-81A0DB262B95}"/>
              </a:ext>
            </a:extLst>
          </p:cNvPr>
          <p:cNvSpPr txBox="1"/>
          <p:nvPr/>
        </p:nvSpPr>
        <p:spPr>
          <a:xfrm>
            <a:off x="8288143" y="5096563"/>
            <a:ext cx="3649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simulations</a:t>
            </a:r>
          </a:p>
          <a:p>
            <a:endParaRPr lang="en-US" dirty="0"/>
          </a:p>
          <a:p>
            <a:r>
              <a:rPr lang="en-US" dirty="0"/>
              <a:t>2,095 distinct up genes vs. DN across DPs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553607-9B45-8EFE-6185-EEFE4E6B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62" y="2993996"/>
            <a:ext cx="4402238" cy="13585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CDBE23-EB9E-5C05-D917-CAC4EB038034}"/>
              </a:ext>
            </a:extLst>
          </p:cNvPr>
          <p:cNvSpPr txBox="1"/>
          <p:nvPr/>
        </p:nvSpPr>
        <p:spPr>
          <a:xfrm>
            <a:off x="4433104" y="6389225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/>
              <a:t>If a peaks’ gene is shared up in DP vs. DN, it’s likely shared among all 3 DPs (way fewer than expected double overlaps), DP CD127+ vs. DN most extreme in having more than expected unique up vs. DN peaks’ genes</a:t>
            </a:r>
            <a:endParaRPr lang="en-US" sz="2800" b="1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FFAC4-BCFB-4DB4-79E1-AF0D60D41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477" y="3429000"/>
            <a:ext cx="647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69376-7727-0B6C-725E-AE2037FA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" y="1732665"/>
            <a:ext cx="8428818" cy="5125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Again see less than expected double overlaps and more than expected </a:t>
            </a:r>
            <a:r>
              <a:rPr lang="en-US" dirty="0" err="1"/>
              <a:t>uniques</a:t>
            </a:r>
            <a:r>
              <a:rPr lang="en-US" dirty="0"/>
              <a:t> for TFs up in DPs vs. DN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8CB61-1CE1-A9C6-6AF6-E8E91AC18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82" y="2873562"/>
            <a:ext cx="4148524" cy="1325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D11C0-49A0-9C43-348A-B5A22EBB0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455" y="3347977"/>
            <a:ext cx="647700" cy="55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61E82-F6F4-AE0C-3136-435193210D94}"/>
              </a:ext>
            </a:extLst>
          </p:cNvPr>
          <p:cNvSpPr txBox="1"/>
          <p:nvPr/>
        </p:nvSpPr>
        <p:spPr>
          <a:xfrm>
            <a:off x="8413363" y="5235460"/>
            <a:ext cx="3649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simulations</a:t>
            </a:r>
          </a:p>
          <a:p>
            <a:endParaRPr lang="en-US" dirty="0"/>
          </a:p>
          <a:p>
            <a:r>
              <a:rPr lang="en-US" dirty="0"/>
              <a:t>92 distinct up TFs vs. DN across DPs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8C0C-957E-2160-EB02-A739B656B5D7}"/>
              </a:ext>
            </a:extLst>
          </p:cNvPr>
          <p:cNvSpPr txBox="1"/>
          <p:nvPr/>
        </p:nvSpPr>
        <p:spPr>
          <a:xfrm>
            <a:off x="4433104" y="6470250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00192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Background on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and T1D</a:t>
            </a:r>
          </a:p>
          <a:p>
            <a:r>
              <a:rPr lang="en-US" dirty="0"/>
              <a:t>Brief QC</a:t>
            </a:r>
          </a:p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DP vs. DP Homer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64028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32411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KIR2DL3 more accessible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1522A-A4F7-70BC-77CF-B62768DB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29" y="1929"/>
            <a:ext cx="6856071" cy="6856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E2889-0779-3E81-67B8-4CD1AEF25BCF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DF5BF-A22A-F230-B42A-330EDB04A7C8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3314125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2546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KIRs also more accessible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82CEC-5277-C726-23DC-FC7BB95F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94" y="0"/>
            <a:ext cx="68927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5E72-905C-AB22-1EB1-B2CE5FA5EFE9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98312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1967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7947-C923-7D61-DD43-83D4416F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5" y="0"/>
            <a:ext cx="68718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9729-831A-F827-8101-E4BC62F2FC7B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1256367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KLRG1 and TIGIT higher in DP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32724-8568-B2DC-FFDC-A598A72A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33" y="1552689"/>
            <a:ext cx="9984131" cy="5207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01294-9193-37DE-CCFF-44ED82DAAC3B}"/>
              </a:ext>
            </a:extLst>
          </p:cNvPr>
          <p:cNvSpPr txBox="1"/>
          <p:nvPr/>
        </p:nvSpPr>
        <p:spPr>
          <a:xfrm>
            <a:off x="0" y="0"/>
            <a:ext cx="3341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Also need to confirm w/ Stephan</a:t>
            </a:r>
          </a:p>
          <a:p>
            <a:r>
              <a:rPr lang="en-US" b="1" dirty="0"/>
              <a:t>That </a:t>
            </a:r>
            <a:r>
              <a:rPr lang="en-US" b="1" dirty="0" err="1"/>
              <a:t>bigWigs</a:t>
            </a:r>
            <a:r>
              <a:rPr lang="en-US" b="1" dirty="0"/>
              <a:t> weren’t already</a:t>
            </a:r>
          </a:p>
          <a:p>
            <a:r>
              <a:rPr lang="en-US" b="1" dirty="0"/>
              <a:t>Normalized for depth</a:t>
            </a:r>
          </a:p>
        </p:txBody>
      </p:sp>
    </p:spTree>
    <p:extLst>
      <p:ext uri="{BB962C8B-B14F-4D97-AF65-F5344CB8AC3E}">
        <p14:creationId xmlns:p14="http://schemas.microsoft.com/office/powerpoint/2010/main" val="1981360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CD57, PD-1, and CD127 genes slightly more accessible in their sorted populations</a:t>
            </a:r>
            <a:endParaRPr lang="en-US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49169-7652-2695-D558-67AE4768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3039"/>
            <a:ext cx="12192000" cy="40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56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Exhaustion genes similarly accessible in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B2DC-179D-A553-C8BE-BB2FE769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781"/>
            <a:ext cx="12192000" cy="40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70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NCR1, KLRF1, and KIR genes more accessible in DP CD57</a:t>
            </a:r>
            <a:r>
              <a:rPr lang="en-US" baseline="30000" dirty="0"/>
              <a:t>+</a:t>
            </a:r>
            <a:r>
              <a:rPr lang="en-US" dirty="0"/>
              <a:t>, as seen in Erin’s P452 analyses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A8916-E30B-E4BF-9B8D-6EA62CAF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15263"/>
            <a:ext cx="12192001" cy="28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Data I have but am not sure if/how to include…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9076A-B1B9-860C-85EE-D58F97D9D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PPIs: have a few in backup slides but not sure if worth including… DP vs. DN I think current VPs are sufficient, DP vs. DP maybe it’s interesting but not sure of any interpretations</a:t>
            </a:r>
          </a:p>
          <a:p>
            <a:r>
              <a:rPr lang="en-US" dirty="0"/>
              <a:t>KEGG enrichment: computationally not sure why I only get activated vs. down as well, also not really sure how helpful these are…</a:t>
            </a:r>
          </a:p>
        </p:txBody>
      </p:sp>
    </p:spTree>
    <p:extLst>
      <p:ext uri="{BB962C8B-B14F-4D97-AF65-F5344CB8AC3E}">
        <p14:creationId xmlns:p14="http://schemas.microsoft.com/office/powerpoint/2010/main" val="700027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Analysis that would be great to do if possible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9076A-B1B9-860C-85EE-D58F97D9D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Heatmap of genes/promoters’ accessibilities by cell pop</a:t>
            </a:r>
          </a:p>
          <a:p>
            <a:r>
              <a:rPr lang="en-US" dirty="0"/>
              <a:t>Promoter code ready (Stephan heatmap code right after VPs), just need to update for genes</a:t>
            </a:r>
          </a:p>
          <a:p>
            <a:r>
              <a:rPr lang="en-US" dirty="0"/>
              <a:t>Then run on posit grouped design to be able to get across all cell pops</a:t>
            </a:r>
          </a:p>
        </p:txBody>
      </p:sp>
    </p:spTree>
    <p:extLst>
      <p:ext uri="{BB962C8B-B14F-4D97-AF65-F5344CB8AC3E}">
        <p14:creationId xmlns:p14="http://schemas.microsoft.com/office/powerpoint/2010/main" val="310030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5B2C-F922-D7C0-90E7-0FD19AC0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6996"/>
            <a:ext cx="5514164" cy="5010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2A65-E49D-582C-6345-C0BAE78E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41" y="609599"/>
            <a:ext cx="10182179" cy="1375317"/>
          </a:xfrm>
        </p:spPr>
        <p:txBody>
          <a:bodyPr>
            <a:noAutofit/>
          </a:bodyPr>
          <a:lstStyle/>
          <a:p>
            <a:r>
              <a:rPr lang="en-US" dirty="0">
                <a:cs typeface="Arial" panose="020B0604020202020204" pitchFamily="34" charset="0"/>
              </a:rPr>
              <a:t>T cell exhaustion results from chronic antigen stimulation, inability to fully clear antigen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68950-DD33-7FFC-E8F2-D3FC322216DD}"/>
              </a:ext>
            </a:extLst>
          </p:cNvPr>
          <p:cNvSpPr txBox="1"/>
          <p:nvPr/>
        </p:nvSpPr>
        <p:spPr>
          <a:xfrm>
            <a:off x="521915" y="6517440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Wherry &amp; </a:t>
            </a:r>
            <a:r>
              <a:rPr lang="en-US" dirty="0" err="1">
                <a:cs typeface="Arial" panose="020B0604020202020204" pitchFamily="34" charset="0"/>
              </a:rPr>
              <a:t>Kurachi</a:t>
            </a:r>
            <a:r>
              <a:rPr lang="en-US" dirty="0">
                <a:cs typeface="Arial" panose="020B0604020202020204" pitchFamily="34" charset="0"/>
              </a:rPr>
              <a:t>. Nat Reviews Immunol. 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66A38-FBCC-5C5C-2BB2-0462F3A066E4}"/>
              </a:ext>
            </a:extLst>
          </p:cNvPr>
          <p:cNvSpPr txBox="1"/>
          <p:nvPr/>
        </p:nvSpPr>
        <p:spPr>
          <a:xfrm>
            <a:off x="5805530" y="2595000"/>
            <a:ext cx="5514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Specific TFs (EOMES, TOX) expressed as well</a:t>
            </a:r>
          </a:p>
        </p:txBody>
      </p:sp>
    </p:spTree>
    <p:extLst>
      <p:ext uri="{BB962C8B-B14F-4D97-AF65-F5344CB8AC3E}">
        <p14:creationId xmlns:p14="http://schemas.microsoft.com/office/powerpoint/2010/main" val="239034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Responders and non-responders to teplizumab have similar epigenetic profiles in non-naïve CD8s</a:t>
            </a:r>
          </a:p>
          <a:p>
            <a:r>
              <a:rPr lang="en-US" dirty="0"/>
              <a:t>Different cell populations have different epigenetic profiles</a:t>
            </a:r>
          </a:p>
          <a:p>
            <a:r>
              <a:rPr lang="en-US" dirty="0"/>
              <a:t>Epigenetic profiles of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appear similar between this and Erin’s P452 T1DAL projects</a:t>
            </a:r>
          </a:p>
        </p:txBody>
      </p:sp>
    </p:spTree>
    <p:extLst>
      <p:ext uri="{BB962C8B-B14F-4D97-AF65-F5344CB8AC3E}">
        <p14:creationId xmlns:p14="http://schemas.microsoft.com/office/powerpoint/2010/main" val="1916970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Perhaps having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cell sort to compare to DP subpopulations would be beneficial for differentiation path model testing, not sure if we can distinguish between differentiation path models with this data…</a:t>
            </a:r>
          </a:p>
          <a:p>
            <a:r>
              <a:rPr lang="en-US" b="1" dirty="0"/>
              <a:t>Make new </a:t>
            </a:r>
            <a:r>
              <a:rPr lang="en-US" b="1" dirty="0" err="1"/>
              <a:t>biorender</a:t>
            </a:r>
            <a:r>
              <a:rPr lang="en-US" b="1" dirty="0"/>
              <a:t> model that’s more complex and may actually fit with data… (I guess evidence against 3 DP split at same time is that you’d expect more PD-1/CD57 similarity based on Erin’s TCR sharing stuff..) i.e. lots of triple DP vs. DN sharing but not really any double… i.e. that means if a peaks’ gene is shared up vs. DN it’s either unique or shared among all DP</a:t>
            </a:r>
          </a:p>
          <a:p>
            <a:pPr lvl="1"/>
            <a:r>
              <a:rPr lang="en-US" b="1" dirty="0"/>
              <a:t>DP CD127+ intermediate between DN/not DP CD127+ and PD1+/CD57+ (PD1+ being closer to CD127+ than CD57+)</a:t>
            </a:r>
          </a:p>
          <a:p>
            <a:pPr lvl="1"/>
            <a:r>
              <a:rPr lang="en-US" b="1" dirty="0"/>
              <a:t>Peaks’ genes (similar for promoters/peaks too): more triple sharing w/ DP vs. DN than expected, much lower double overlap than expected, more unique than expected</a:t>
            </a:r>
          </a:p>
          <a:p>
            <a:pPr lvl="1"/>
            <a:r>
              <a:rPr lang="en-US" b="1" dirty="0"/>
              <a:t>For Homer, more </a:t>
            </a:r>
            <a:r>
              <a:rPr lang="en-US" b="1" dirty="0" err="1"/>
              <a:t>uniques</a:t>
            </a:r>
            <a:r>
              <a:rPr lang="en-US" b="1" dirty="0"/>
              <a:t> and less doubles also seen</a:t>
            </a:r>
          </a:p>
          <a:p>
            <a:pPr lvl="1"/>
            <a:r>
              <a:rPr lang="en-US" b="1" dirty="0"/>
              <a:t>CD57+ up in KIRs relative to both other DPs</a:t>
            </a:r>
          </a:p>
          <a:p>
            <a:pPr lvl="1"/>
            <a:r>
              <a:rPr lang="en-US" b="1" dirty="0"/>
              <a:t>KLRG1 higher than CD127’s in PD1/CD57</a:t>
            </a:r>
          </a:p>
          <a:p>
            <a:pPr lvl="1"/>
            <a:r>
              <a:rPr lang="en-US" b="1" dirty="0"/>
              <a:t>CD57 lowest in CD127 sort, then PD1 sort, then same in other 3 sorts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Infer meaning from KEGG enrichment analyses</a:t>
            </a:r>
          </a:p>
          <a:p>
            <a:r>
              <a:rPr lang="en-US" dirty="0"/>
              <a:t>PPIs also from peaks’ closest promoters</a:t>
            </a:r>
          </a:p>
          <a:p>
            <a:r>
              <a:rPr lang="en-US" dirty="0"/>
              <a:t>Make heatmaps of genes’/promoters’ accessibility by cell population</a:t>
            </a:r>
          </a:p>
          <a:p>
            <a:r>
              <a:rPr lang="en-US" dirty="0"/>
              <a:t>Investigate variability between donors in mean coverage plots and Homer analyses</a:t>
            </a:r>
          </a:p>
          <a:p>
            <a:r>
              <a:rPr lang="en-US" dirty="0"/>
              <a:t>P452 data: compare Homer results pre/post- </a:t>
            </a:r>
            <a:r>
              <a:rPr lang="en-US" dirty="0" err="1"/>
              <a:t>downsampling</a:t>
            </a:r>
            <a:r>
              <a:rPr lang="en-US" dirty="0"/>
              <a:t> read counts to levels similar to those here in P576 (i.e. is it worth $ to sequence P576 to greater depth)</a:t>
            </a:r>
          </a:p>
        </p:txBody>
      </p:sp>
    </p:spTree>
    <p:extLst>
      <p:ext uri="{BB962C8B-B14F-4D97-AF65-F5344CB8AC3E}">
        <p14:creationId xmlns:p14="http://schemas.microsoft.com/office/powerpoint/2010/main" val="661975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321" y="5034988"/>
            <a:ext cx="6858679" cy="1838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13538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Peter Linsley</a:t>
            </a:r>
          </a:p>
          <a:p>
            <a:r>
              <a:rPr lang="en-US" dirty="0"/>
              <a:t>Long lab</a:t>
            </a:r>
          </a:p>
          <a:p>
            <a:pPr lvl="1"/>
            <a:r>
              <a:rPr lang="en-US" dirty="0"/>
              <a:t>Alice Long</a:t>
            </a:r>
          </a:p>
          <a:p>
            <a:pPr lvl="1"/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  <a:p>
            <a:pPr lvl="1"/>
            <a:r>
              <a:rPr lang="en-US" dirty="0"/>
              <a:t>Josh Centore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Bioinformatics group</a:t>
            </a:r>
          </a:p>
          <a:p>
            <a:pPr lvl="1"/>
            <a:r>
              <a:rPr lang="en-US" dirty="0"/>
              <a:t>Erin Witkop</a:t>
            </a:r>
          </a:p>
          <a:p>
            <a:pPr lvl="1"/>
            <a:r>
              <a:rPr lang="en-US" dirty="0"/>
              <a:t>Stephan </a:t>
            </a:r>
            <a:r>
              <a:rPr lang="en-US" dirty="0" err="1"/>
              <a:t>Pribitzer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69013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populations are heterogeneous, overlapping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0178E-96F0-9154-A6B2-8617660D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09" y="1642063"/>
            <a:ext cx="6924907" cy="50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53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Few libraries have desired 50 million reads, alignment passes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E3DEA-DDDB-50EC-D5B0-34F5EFB0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17683"/>
            <a:ext cx="5998347" cy="3752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03355B-85F6-AA26-97F8-47E8F1A2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6" y="2217683"/>
            <a:ext cx="6241921" cy="37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2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P452 QC comparable to that of P576-1 but does have more 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39B67-AEA4-F6A7-9AF7-EE84C83D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93" y="1814225"/>
            <a:ext cx="8092966" cy="50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2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counts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BC572-C4BC-D6DD-6FB6-7AF91C5B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599"/>
            <a:ext cx="6132112" cy="3747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A7245-061A-3025-DBD2-0585103D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2" y="2133600"/>
            <a:ext cx="6059888" cy="37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3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widths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73D64-C1DD-F5D6-242D-FE79A786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754"/>
            <a:ext cx="5964537" cy="3788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1A360-825A-6E16-104C-C97DB53F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54" y="2333754"/>
            <a:ext cx="6235820" cy="37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dirty="0"/>
              <a:t>Levels of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are a biomarker in 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0" y="2274850"/>
            <a:ext cx="3996126" cy="45831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(partial) T</a:t>
            </a:r>
            <a:r>
              <a:rPr lang="en-US" baseline="-25000" dirty="0"/>
              <a:t>ex</a:t>
            </a:r>
            <a:r>
              <a:rPr lang="en-US" dirty="0"/>
              <a:t> (TIGIT</a:t>
            </a:r>
            <a:r>
              <a:rPr lang="en-US" baseline="30000" dirty="0"/>
              <a:t>+</a:t>
            </a:r>
            <a:r>
              <a:rPr lang="en-US" dirty="0"/>
              <a:t> KLRG1</a:t>
            </a:r>
            <a:r>
              <a:rPr lang="en-US" baseline="30000" dirty="0"/>
              <a:t>+</a:t>
            </a:r>
            <a:r>
              <a:rPr lang="en-US" dirty="0"/>
              <a:t>) CD8s associated with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slower progression to T1D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teplizumab and alefacept responses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beneficial response to therapy in at risk for and new onset T1D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CD8s associated with worse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Phenotype of islet-reactive CD8s is more so T</a:t>
            </a:r>
            <a:r>
              <a:rPr lang="en-US" baseline="-25000" dirty="0"/>
              <a:t>eff</a:t>
            </a:r>
            <a:r>
              <a:rPr lang="en-US" dirty="0"/>
              <a:t>, less so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endParaRPr lang="en-US" dirty="0"/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B1B1FEE6-A8EE-B1EC-D722-53335D423FC1}"/>
              </a:ext>
            </a:extLst>
          </p:cNvPr>
          <p:cNvSpPr txBox="1"/>
          <p:nvPr/>
        </p:nvSpPr>
        <p:spPr>
          <a:xfrm>
            <a:off x="4919241" y="5015308"/>
            <a:ext cx="7177291" cy="86463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2. Individuals with high levels of different </a:t>
            </a:r>
            <a:r>
              <a:rPr lang="en-US" sz="1100" b="1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vary in their clinical outcomes after teplizumab treatment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We stratified teplizumab- treated (Active) subjects from the TN-10 study having high (above third quartile) or low (below third quartile) levels of the indicated </a:t>
            </a:r>
            <a:r>
              <a:rPr lang="en-US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at 3 months post-treatment. We then used Kaplan-Meier survival analysis to compare time to T1D progression for these groups. As a negative control, we used as placebo- treated subjects.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0BA95-EE9D-DA79-AB97-2BBC2FB5C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41" y="2182251"/>
            <a:ext cx="7177291" cy="28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6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Fraction of reads in peaks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A46061-95C1-8C69-64AC-32A1CFE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9" y="1755379"/>
            <a:ext cx="8363607" cy="51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1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Percent of reads mapping to mitochondrial genome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5B7A-EDDB-8E3A-B17A-D8B3C063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94" y="1508580"/>
            <a:ext cx="8862849" cy="5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6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 fontScale="90000"/>
          </a:bodyPr>
          <a:lstStyle/>
          <a:p>
            <a:r>
              <a:rPr lang="en-US" dirty="0"/>
              <a:t>As expected, </a:t>
            </a:r>
            <a:r>
              <a:rPr lang="en-US" dirty="0" err="1"/>
              <a:t>FRiPs</a:t>
            </a:r>
            <a:r>
              <a:rPr lang="en-US" dirty="0"/>
              <a:t> are higher after merging alignment and peak files; peak counts are still lower than expected (still similar to P452)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3CB1A-E3DF-65F8-738C-66247AB4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2" y="2081048"/>
            <a:ext cx="5218345" cy="458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0D875-4182-6F85-4CF0-E48B26DC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63" y="2081048"/>
            <a:ext cx="6726620" cy="42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9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A14D6-9774-A863-EE97-613F03CB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" y="1584883"/>
            <a:ext cx="9677400" cy="5185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Cell population, rather than responder status, drives epigenetic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CA6A-8283-1934-E997-73582C65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3303214"/>
            <a:ext cx="25146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ACD3B-6529-4EAF-BFC8-B650B5B211D7}"/>
              </a:ext>
            </a:extLst>
          </p:cNvPr>
          <p:cNvSpPr/>
          <p:nvPr/>
        </p:nvSpPr>
        <p:spPr>
          <a:xfrm>
            <a:off x="9809989" y="4891428"/>
            <a:ext cx="435352" cy="142506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FAB8B-A299-CA88-0FC5-9AE3268F25E3}"/>
              </a:ext>
            </a:extLst>
          </p:cNvPr>
          <p:cNvSpPr/>
          <p:nvPr/>
        </p:nvSpPr>
        <p:spPr>
          <a:xfrm>
            <a:off x="9809989" y="5033934"/>
            <a:ext cx="435352" cy="14250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C51-1FDF-6C15-29F7-2FD1C7BC3ABD}"/>
              </a:ext>
            </a:extLst>
          </p:cNvPr>
          <p:cNvSpPr txBox="1"/>
          <p:nvPr/>
        </p:nvSpPr>
        <p:spPr>
          <a:xfrm>
            <a:off x="10348368" y="4803101"/>
            <a:ext cx="1133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Non-responder</a:t>
            </a:r>
          </a:p>
          <a:p>
            <a:r>
              <a:rPr lang="en-US" sz="1200" dirty="0"/>
              <a:t>Responder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F2ADD-B094-FE3E-1E85-9311352ACABF}"/>
              </a:ext>
            </a:extLst>
          </p:cNvPr>
          <p:cNvSpPr txBox="1"/>
          <p:nvPr/>
        </p:nvSpPr>
        <p:spPr>
          <a:xfrm>
            <a:off x="9711267" y="3118548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CE4B3-C851-E762-F176-7D83E5D86098}"/>
              </a:ext>
            </a:extLst>
          </p:cNvPr>
          <p:cNvSpPr txBox="1"/>
          <p:nvPr/>
        </p:nvSpPr>
        <p:spPr>
          <a:xfrm>
            <a:off x="9711267" y="4478092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3F201-1383-A308-5354-04FFC5269267}"/>
              </a:ext>
            </a:extLst>
          </p:cNvPr>
          <p:cNvSpPr/>
          <p:nvPr/>
        </p:nvSpPr>
        <p:spPr>
          <a:xfrm>
            <a:off x="1755229" y="3303214"/>
            <a:ext cx="1366344" cy="11748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89368-895D-1723-3333-F8A5D8FD8503}"/>
              </a:ext>
            </a:extLst>
          </p:cNvPr>
          <p:cNvSpPr txBox="1"/>
          <p:nvPr/>
        </p:nvSpPr>
        <p:spPr>
          <a:xfrm>
            <a:off x="1636194" y="3244334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4473A-776A-5B22-8BE4-89167A663DAA}"/>
              </a:ext>
            </a:extLst>
          </p:cNvPr>
          <p:cNvSpPr txBox="1"/>
          <p:nvPr/>
        </p:nvSpPr>
        <p:spPr>
          <a:xfrm>
            <a:off x="1435627" y="3645196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597A4-6DE3-A021-E6AF-FF07A15974A0}"/>
              </a:ext>
            </a:extLst>
          </p:cNvPr>
          <p:cNvSpPr txBox="1"/>
          <p:nvPr/>
        </p:nvSpPr>
        <p:spPr>
          <a:xfrm>
            <a:off x="2408121" y="404605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</p:spTree>
    <p:extLst>
      <p:ext uri="{BB962C8B-B14F-4D97-AF65-F5344CB8AC3E}">
        <p14:creationId xmlns:p14="http://schemas.microsoft.com/office/powerpoint/2010/main" val="3848694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  <a:r>
              <a:rPr lang="en-US" dirty="0"/>
              <a:t> and DP PD-1</a:t>
            </a:r>
            <a:r>
              <a:rPr lang="en-US" baseline="30000" dirty="0"/>
              <a:t>+</a:t>
            </a:r>
            <a:r>
              <a:rPr lang="en-US" dirty="0"/>
              <a:t> also cluster away from DN in P452, DP PD-1</a:t>
            </a:r>
            <a:r>
              <a:rPr lang="en-US" baseline="30000" dirty="0"/>
              <a:t>+</a:t>
            </a:r>
            <a:r>
              <a:rPr lang="en-US" dirty="0"/>
              <a:t> being more intermediate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E96B7-54AD-E442-63DD-114C6657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630" y="1978702"/>
            <a:ext cx="7198264" cy="45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97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1E43F-5B62-A2CC-2E40-9C3C540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08" y="1482663"/>
            <a:ext cx="6078378" cy="5375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also cluster together away from DN in P452, timepoint does not drive clustering here</a:t>
            </a:r>
          </a:p>
        </p:txBody>
      </p:sp>
    </p:spTree>
    <p:extLst>
      <p:ext uri="{BB962C8B-B14F-4D97-AF65-F5344CB8AC3E}">
        <p14:creationId xmlns:p14="http://schemas.microsoft.com/office/powerpoint/2010/main" val="4017565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Most peaks are far away from genes (&gt; 5 kb) </a:t>
            </a:r>
            <a:r>
              <a:rPr lang="en-US"/>
              <a:t>and promoters (&gt; 10 kb)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628"/>
            <a:ext cx="6147649" cy="3338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7200F-E46A-9853-07C3-9444FFBE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468" y="2537748"/>
            <a:ext cx="6240780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3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Comparison of KEGG analyses between 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64519" y="64816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7600689" y="6481649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F385-D557-B684-C69D-FD2D732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7" y="1900519"/>
            <a:ext cx="3689426" cy="226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A5B9B-2DEC-354E-37A6-9613CD0F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4212501"/>
            <a:ext cx="3689426" cy="226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3824A-C66D-4229-199A-5CF5583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353" y="1900519"/>
            <a:ext cx="6291137" cy="4581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A983E-F22B-98D4-CC40-35E7FB4C4946}"/>
              </a:ext>
            </a:extLst>
          </p:cNvPr>
          <p:cNvSpPr txBox="1"/>
          <p:nvPr/>
        </p:nvSpPr>
        <p:spPr>
          <a:xfrm>
            <a:off x="657510" y="2106706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BBE33-099C-9079-AE60-D32FC3950DE3}"/>
              </a:ext>
            </a:extLst>
          </p:cNvPr>
          <p:cNvSpPr txBox="1"/>
          <p:nvPr/>
        </p:nvSpPr>
        <p:spPr>
          <a:xfrm>
            <a:off x="696221" y="4385051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1071-C070-ABC5-602D-C875DEA6D097}"/>
              </a:ext>
            </a:extLst>
          </p:cNvPr>
          <p:cNvSpPr txBox="1"/>
          <p:nvPr/>
        </p:nvSpPr>
        <p:spPr>
          <a:xfrm>
            <a:off x="5742011" y="3506510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6360-F7EB-E0B6-5E89-CDDD020BD298}"/>
              </a:ext>
            </a:extLst>
          </p:cNvPr>
          <p:cNvSpPr txBox="1"/>
          <p:nvPr/>
        </p:nvSpPr>
        <p:spPr>
          <a:xfrm>
            <a:off x="5742010" y="4754047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631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8C9B36-B990-1CB8-C7AF-DD1F03AC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56" y="1"/>
            <a:ext cx="8036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5778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1529681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6326276" cy="1325563"/>
          </a:xfrm>
        </p:spPr>
        <p:txBody>
          <a:bodyPr>
            <a:normAutofit/>
          </a:bodyPr>
          <a:lstStyle/>
          <a:p>
            <a:r>
              <a:rPr lang="en-US" dirty="0"/>
              <a:t>Central IFNG cluster in peaks’ genes up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97751-BE9F-ABC5-B806-F32E7652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1" y="0"/>
            <a:ext cx="4886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4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35836B-2FCD-26C8-1712-9CEC91C1E326}"/>
              </a:ext>
            </a:extLst>
          </p:cNvPr>
          <p:cNvSpPr txBox="1"/>
          <p:nvPr/>
        </p:nvSpPr>
        <p:spPr>
          <a:xfrm>
            <a:off x="383127" y="1871791"/>
            <a:ext cx="656589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1. Are PD-1</a:t>
            </a:r>
            <a:r>
              <a:rPr lang="en-US" sz="2200" baseline="30000" dirty="0"/>
              <a:t>+</a:t>
            </a:r>
            <a:r>
              <a:rPr lang="en-US" sz="2200" dirty="0"/>
              <a:t> and CD57</a:t>
            </a:r>
            <a:r>
              <a:rPr lang="en-US" sz="2200" baseline="30000" dirty="0"/>
              <a:t>+</a:t>
            </a:r>
            <a:r>
              <a:rPr lang="en-US" sz="2200" dirty="0"/>
              <a:t> </a:t>
            </a:r>
            <a:r>
              <a:rPr lang="en-US" sz="2200" dirty="0" err="1"/>
              <a:t>T</a:t>
            </a:r>
            <a:r>
              <a:rPr lang="en-US" sz="2200" baseline="-25000" dirty="0" err="1"/>
              <a:t>ex</a:t>
            </a:r>
            <a:r>
              <a:rPr lang="en-US" sz="2200" dirty="0"/>
              <a:t> epigenetically exhausted yet distinct here in teplizumab-treated subjects as observed with alefacept in TIDAL (Witkop, </a:t>
            </a:r>
            <a:r>
              <a:rPr lang="en-US" sz="2200" i="1" dirty="0" err="1"/>
              <a:t>Commun</a:t>
            </a:r>
            <a:r>
              <a:rPr lang="en-US" sz="2200" i="1" dirty="0"/>
              <a:t> Biol</a:t>
            </a:r>
            <a:r>
              <a:rPr lang="en-US" sz="2200" dirty="0"/>
              <a:t>)?</a:t>
            </a:r>
          </a:p>
          <a:p>
            <a:endParaRPr lang="en-US" sz="2200" dirty="0"/>
          </a:p>
          <a:p>
            <a:r>
              <a:rPr lang="en-US" sz="2200" dirty="0"/>
              <a:t>2. How do the different cell populations’ epigenetic profiles differ?</a:t>
            </a:r>
          </a:p>
          <a:p>
            <a:endParaRPr lang="en-US" sz="2200" dirty="0"/>
          </a:p>
          <a:p>
            <a:r>
              <a:rPr lang="en-US" sz="2200" dirty="0"/>
              <a:t>3. What insights can we gain into CD8 TEM differentiation paths?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100" dirty="0"/>
              <a:t>Central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1FFE2-64C4-C8CA-51F6-334EA4002C11}"/>
              </a:ext>
            </a:extLst>
          </p:cNvPr>
          <p:cNvSpPr txBox="1"/>
          <p:nvPr/>
        </p:nvSpPr>
        <p:spPr>
          <a:xfrm>
            <a:off x="8262887" y="1767708"/>
            <a:ext cx="318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 TEM differentiation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D1E4-4FAD-1F0A-27D0-038165520744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6E45C-5EC5-A787-56AD-7F191A360A16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9C42F-B63B-19B3-2004-99E779351794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0148B-72A0-CF32-E7D3-4374FF3EBB92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522A99-FBA2-C4AF-9468-8E8C54986574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11606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3FF1B-42BA-444C-5DC1-CCF21750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87" y="0"/>
            <a:ext cx="68758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257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2060458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CB6BD-BEB3-5CEC-B6B5-24896A95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85" y="8939"/>
            <a:ext cx="8745415" cy="6849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2939982" cy="2330345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 PPI of peaks’ genes up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  <a:r>
              <a:rPr lang="en-US" dirty="0"/>
              <a:t> here as in Erin’s analyses</a:t>
            </a:r>
          </a:p>
        </p:txBody>
      </p:sp>
    </p:spTree>
    <p:extLst>
      <p:ext uri="{BB962C8B-B14F-4D97-AF65-F5344CB8AC3E}">
        <p14:creationId xmlns:p14="http://schemas.microsoft.com/office/powerpoint/2010/main" val="1602324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695313-436A-E096-29FE-B97DE651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26" y="0"/>
            <a:ext cx="73406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492263" cy="2330345"/>
          </a:xfrm>
        </p:spPr>
        <p:txBody>
          <a:bodyPr>
            <a:normAutofit/>
          </a:bodyPr>
          <a:lstStyle/>
          <a:p>
            <a:r>
              <a:rPr lang="en-US" dirty="0"/>
              <a:t>PPI of peaks’ genes up in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5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Different differentiation models have implications for effects of blocking CD127</a:t>
            </a:r>
            <a:r>
              <a:rPr lang="en-US" sz="3200" baseline="30000" dirty="0"/>
              <a:t>+</a:t>
            </a:r>
            <a:r>
              <a:rPr lang="en-US" sz="3200" dirty="0"/>
              <a:t> lineage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1FFE2-64C4-C8CA-51F6-334EA4002C11}"/>
              </a:ext>
            </a:extLst>
          </p:cNvPr>
          <p:cNvSpPr txBox="1"/>
          <p:nvPr/>
        </p:nvSpPr>
        <p:spPr>
          <a:xfrm>
            <a:off x="8262887" y="1767708"/>
            <a:ext cx="318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 TEM differentiation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E2E8E-0BC3-6236-E9D6-8B3441EED1BC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F39D3-6AF2-9E12-BBCC-B8F4BB78C83B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1ADEE-6672-09BB-307E-20497A70F96C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8BB7A-6635-B296-4CBD-925B7CA382EC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746B-FE7B-0309-CC71-4C6F697D230B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53B51-F901-3064-592A-0200AF5296D7}"/>
              </a:ext>
            </a:extLst>
          </p:cNvPr>
          <p:cNvSpPr txBox="1"/>
          <p:nvPr/>
        </p:nvSpPr>
        <p:spPr>
          <a:xfrm>
            <a:off x="9536201" y="2867024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37D2-4ECD-C60D-EBC4-AEDD96920514}"/>
              </a:ext>
            </a:extLst>
          </p:cNvPr>
          <p:cNvSpPr txBox="1"/>
          <p:nvPr/>
        </p:nvSpPr>
        <p:spPr>
          <a:xfrm>
            <a:off x="8987462" y="5464205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79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AB5784B-9900-77CB-CED4-932B9ACAD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309768"/>
              </p:ext>
            </p:extLst>
          </p:nvPr>
        </p:nvGraphicFramePr>
        <p:xfrm>
          <a:off x="641055" y="2996294"/>
          <a:ext cx="2997200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3" imgW="2997410" imgH="2969309" progId="Prism10.Document">
                  <p:embed/>
                </p:oleObj>
              </mc:Choice>
              <mc:Fallback>
                <p:oleObj name="Prism 10" r:id="rId3" imgW="2997410" imgH="2969309" progId="Prism10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AB5784B-9900-77CB-CED4-932B9ACAD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1055" y="2996294"/>
                        <a:ext cx="2997200" cy="296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FD2CD1DB-D1D8-3DF2-7B3C-D08864B1F438}"/>
              </a:ext>
            </a:extLst>
          </p:cNvPr>
          <p:cNvGrpSpPr/>
          <p:nvPr/>
        </p:nvGrpSpPr>
        <p:grpSpPr>
          <a:xfrm>
            <a:off x="3250286" y="3756313"/>
            <a:ext cx="2089269" cy="1439086"/>
            <a:chOff x="3079632" y="3009750"/>
            <a:chExt cx="2089269" cy="1439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7DDF0E-4956-2060-4FB5-43EB632609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79632" y="3009750"/>
              <a:ext cx="2089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 responders, TIGIT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KLRG1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 high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A31FF8-2E36-0321-9CB3-93CBB5FA770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87564" y="3734345"/>
              <a:ext cx="1828800" cy="123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F11BB4-8C7E-CA93-7554-ED0DC4BC70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83133" y="3802505"/>
              <a:ext cx="2082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4 non-responders, TIGIT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KLRG1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 low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8E76B0-F23F-257A-AF27-7CDC6B4B4F65}"/>
              </a:ext>
            </a:extLst>
          </p:cNvPr>
          <p:cNvSpPr txBox="1">
            <a:spLocks noChangeAspect="1"/>
          </p:cNvSpPr>
          <p:nvPr/>
        </p:nvSpPr>
        <p:spPr>
          <a:xfrm>
            <a:off x="5474689" y="4948006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CyTOF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FEC81F-F5FF-CAFC-AE8B-71D14BA88749}"/>
              </a:ext>
            </a:extLst>
          </p:cNvPr>
          <p:cNvCxnSpPr>
            <a:cxnSpLocks noChangeAspect="1"/>
          </p:cNvCxnSpPr>
          <p:nvPr/>
        </p:nvCxnSpPr>
        <p:spPr>
          <a:xfrm>
            <a:off x="5250072" y="4536064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42D66A-20D4-EFF6-ACBC-165A1CD31E9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232657" y="3904781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08C2BF-49F7-5635-CC22-E30134156E19}"/>
              </a:ext>
            </a:extLst>
          </p:cNvPr>
          <p:cNvSpPr txBox="1">
            <a:spLocks noChangeAspect="1"/>
          </p:cNvSpPr>
          <p:nvPr/>
        </p:nvSpPr>
        <p:spPr>
          <a:xfrm>
            <a:off x="4624615" y="3741581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4AEA4-B2E9-3908-BC8E-6A7FB588426E}"/>
              </a:ext>
            </a:extLst>
          </p:cNvPr>
          <p:cNvSpPr/>
          <p:nvPr/>
        </p:nvSpPr>
        <p:spPr>
          <a:xfrm>
            <a:off x="2432522" y="4694602"/>
            <a:ext cx="314844" cy="4309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A443C-F8BC-C355-95EE-5162D7CD8A0C}"/>
              </a:ext>
            </a:extLst>
          </p:cNvPr>
          <p:cNvSpPr/>
          <p:nvPr/>
        </p:nvSpPr>
        <p:spPr>
          <a:xfrm>
            <a:off x="2800012" y="3815489"/>
            <a:ext cx="314844" cy="430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21A13D-44C0-DFCD-403F-CEBA2A08E4CC}"/>
              </a:ext>
            </a:extLst>
          </p:cNvPr>
          <p:cNvSpPr txBox="1"/>
          <p:nvPr/>
        </p:nvSpPr>
        <p:spPr>
          <a:xfrm>
            <a:off x="801719" y="2629645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AbATE</a:t>
            </a:r>
            <a:r>
              <a:rPr lang="en-US" dirty="0"/>
              <a:t> (teplizumab) subjects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0E6A0B-B7F0-F233-D971-5D68BCC0EF21}"/>
              </a:ext>
            </a:extLst>
          </p:cNvPr>
          <p:cNvSpPr txBox="1"/>
          <p:nvPr/>
        </p:nvSpPr>
        <p:spPr>
          <a:xfrm>
            <a:off x="8320559" y="5125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15A10E-9590-63D2-342A-D14A6839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Study design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4A5FC5-7B8F-E7F5-2943-44AFB6D44775}"/>
              </a:ext>
            </a:extLst>
          </p:cNvPr>
          <p:cNvGrpSpPr/>
          <p:nvPr/>
        </p:nvGrpSpPr>
        <p:grpSpPr>
          <a:xfrm>
            <a:off x="5939586" y="881058"/>
            <a:ext cx="5630100" cy="3352408"/>
            <a:chOff x="5323138" y="999946"/>
            <a:chExt cx="5630100" cy="3352408"/>
          </a:xfrm>
        </p:grpSpPr>
        <p:pic>
          <p:nvPicPr>
            <p:cNvPr id="23" name="Picture 22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B038A01D-9EFA-02D1-B84F-9BE3F848E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07" t="36459" r="10029" b="5185"/>
            <a:stretch/>
          </p:blipFill>
          <p:spPr>
            <a:xfrm>
              <a:off x="6065697" y="1490619"/>
              <a:ext cx="3098588" cy="263324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42B8D0-1B37-5CCF-F21E-193B873E6607}"/>
                </a:ext>
              </a:extLst>
            </p:cNvPr>
            <p:cNvSpPr/>
            <p:nvPr/>
          </p:nvSpPr>
          <p:spPr>
            <a:xfrm>
              <a:off x="9060038" y="2712981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9C3638-7A46-82AE-E1F8-978D999941D6}"/>
                </a:ext>
              </a:extLst>
            </p:cNvPr>
            <p:cNvSpPr/>
            <p:nvPr/>
          </p:nvSpPr>
          <p:spPr>
            <a:xfrm>
              <a:off x="9101970" y="1557563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2066C6-3779-765C-AEA8-9DEDD660E927}"/>
                </a:ext>
              </a:extLst>
            </p:cNvPr>
            <p:cNvSpPr/>
            <p:nvPr/>
          </p:nvSpPr>
          <p:spPr>
            <a:xfrm>
              <a:off x="7380989" y="2720951"/>
              <a:ext cx="766973" cy="3319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04A3F7-0EB6-8C38-F0D0-36BF65A8F551}"/>
                </a:ext>
              </a:extLst>
            </p:cNvPr>
            <p:cNvSpPr/>
            <p:nvPr/>
          </p:nvSpPr>
          <p:spPr>
            <a:xfrm>
              <a:off x="7233258" y="1804350"/>
              <a:ext cx="914704" cy="2669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48D8B-2162-28F5-021C-4DC377685DE7}"/>
                </a:ext>
              </a:extLst>
            </p:cNvPr>
            <p:cNvSpPr txBox="1"/>
            <p:nvPr/>
          </p:nvSpPr>
          <p:spPr>
            <a:xfrm>
              <a:off x="6116391" y="1486850"/>
              <a:ext cx="29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TIGIT</a:t>
              </a:r>
              <a:r>
                <a:rPr lang="en-US" baseline="30000" dirty="0"/>
                <a:t>+</a:t>
              </a:r>
            </a:p>
            <a:p>
              <a:pPr algn="ctr"/>
              <a:r>
                <a:rPr lang="en-US" dirty="0"/>
                <a:t>KLRG1</a:t>
              </a:r>
              <a:r>
                <a:rPr lang="en-US" baseline="30000" dirty="0"/>
                <a:t>+</a:t>
              </a:r>
              <a:r>
                <a:rPr lang="en-US" dirty="0"/>
                <a:t> (DP)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06B80-647F-D677-E37C-27660A591790}"/>
                </a:ext>
              </a:extLst>
            </p:cNvPr>
            <p:cNvSpPr/>
            <p:nvPr/>
          </p:nvSpPr>
          <p:spPr>
            <a:xfrm>
              <a:off x="6254456" y="2167462"/>
              <a:ext cx="587267" cy="1678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0F6BCA-58B3-F4E3-5BB9-1B419610C0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162638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CD57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16B859-913C-B79F-BB67-ECAEE73B57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2759081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2F841-1546-3064-3A7A-93CF803AE6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51525" y="217231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PD1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9860C3-8B0C-19A7-3B76-13163EBAEC6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99338" y="999946"/>
              <a:ext cx="4307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bulk ATAC-seq of 5 populations (bolded)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C6EF8-B18A-2633-2BC6-717A1988EFC2}"/>
                </a:ext>
              </a:extLst>
            </p:cNvPr>
            <p:cNvSpPr/>
            <p:nvPr/>
          </p:nvSpPr>
          <p:spPr>
            <a:xfrm>
              <a:off x="5753547" y="1387443"/>
              <a:ext cx="4604891" cy="2964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FBE263-5181-D095-1315-0E5765817043}"/>
                </a:ext>
              </a:extLst>
            </p:cNvPr>
            <p:cNvCxnSpPr/>
            <p:nvPr/>
          </p:nvCxnSpPr>
          <p:spPr>
            <a:xfrm>
              <a:off x="6613931" y="3248460"/>
              <a:ext cx="227792" cy="43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2796CF-68AA-E0C2-2A4D-AF01A0EFEFC6}"/>
                </a:ext>
              </a:extLst>
            </p:cNvPr>
            <p:cNvSpPr/>
            <p:nvPr/>
          </p:nvSpPr>
          <p:spPr>
            <a:xfrm>
              <a:off x="8070717" y="3263347"/>
              <a:ext cx="1158905" cy="860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A9528-3E43-27E0-A533-F249C8A2B6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82834" y="3680361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non-exhausted (not DP)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26B731-89F4-9C26-C3EE-FFD4984889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44453" y="3379259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TIGIT</a:t>
              </a:r>
              <a:r>
                <a:rPr lang="en-US" b="1" baseline="30000" dirty="0"/>
                <a:t>-</a:t>
              </a:r>
              <a:r>
                <a:rPr lang="en-US" b="1" dirty="0"/>
                <a:t>KLRG1</a:t>
              </a:r>
              <a:r>
                <a:rPr lang="en-US" b="1" baseline="30000" dirty="0"/>
                <a:t>-</a:t>
              </a:r>
              <a:r>
                <a:rPr lang="en-US" b="1" dirty="0"/>
                <a:t> (DN)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A97EB9-139A-505E-39EE-D3EB712119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23138" y="1862325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not-naive</a:t>
              </a:r>
            </a:p>
            <a:p>
              <a:pPr algn="ctr"/>
              <a:r>
                <a:rPr lang="en-US" dirty="0"/>
                <a:t>CD8s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11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Fragment size distributions pass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87804-F849-3AF8-FF66-1D6451AA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6" y="1459168"/>
            <a:ext cx="8712598" cy="5398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140811-11AA-0B80-499C-91D8CD97C48C}"/>
              </a:ext>
            </a:extLst>
          </p:cNvPr>
          <p:cNvSpPr/>
          <p:nvPr/>
        </p:nvSpPr>
        <p:spPr>
          <a:xfrm>
            <a:off x="2338388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4B91F8-59A0-EF4A-3818-71D7BD750CD4}"/>
              </a:ext>
            </a:extLst>
          </p:cNvPr>
          <p:cNvSpPr/>
          <p:nvPr/>
        </p:nvSpPr>
        <p:spPr>
          <a:xfrm>
            <a:off x="3733805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86F80-2892-394A-655A-AE10106376EB}"/>
              </a:ext>
            </a:extLst>
          </p:cNvPr>
          <p:cNvSpPr/>
          <p:nvPr/>
        </p:nvSpPr>
        <p:spPr>
          <a:xfrm>
            <a:off x="5129222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30166D-D83A-FCAE-70E9-701C5F3C7961}"/>
              </a:ext>
            </a:extLst>
          </p:cNvPr>
          <p:cNvSpPr/>
          <p:nvPr/>
        </p:nvSpPr>
        <p:spPr>
          <a:xfrm>
            <a:off x="6525343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F3EBE-1C3C-ACD8-F98B-D29A16638C36}"/>
              </a:ext>
            </a:extLst>
          </p:cNvPr>
          <p:cNvSpPr/>
          <p:nvPr/>
        </p:nvSpPr>
        <p:spPr>
          <a:xfrm>
            <a:off x="8047047" y="1587044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325FBC-373E-393F-5B3B-ACF0A304F314}"/>
              </a:ext>
            </a:extLst>
          </p:cNvPr>
          <p:cNvSpPr/>
          <p:nvPr/>
        </p:nvSpPr>
        <p:spPr>
          <a:xfrm>
            <a:off x="2335213" y="4116268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AE926-9693-6925-95F4-91CF53FEC06B}"/>
              </a:ext>
            </a:extLst>
          </p:cNvPr>
          <p:cNvSpPr/>
          <p:nvPr/>
        </p:nvSpPr>
        <p:spPr>
          <a:xfrm>
            <a:off x="3730630" y="4116267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A9DCF-BC58-2491-2BD3-07DF867DFBBE}"/>
              </a:ext>
            </a:extLst>
          </p:cNvPr>
          <p:cNvSpPr/>
          <p:nvPr/>
        </p:nvSpPr>
        <p:spPr>
          <a:xfrm>
            <a:off x="5129222" y="4118191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3188D-1024-F201-1756-9265BA61002D}"/>
              </a:ext>
            </a:extLst>
          </p:cNvPr>
          <p:cNvSpPr/>
          <p:nvPr/>
        </p:nvSpPr>
        <p:spPr>
          <a:xfrm>
            <a:off x="6524639" y="4116266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ADD83-5C80-AE45-1DEF-F31FDFF169D4}"/>
              </a:ext>
            </a:extLst>
          </p:cNvPr>
          <p:cNvSpPr/>
          <p:nvPr/>
        </p:nvSpPr>
        <p:spPr>
          <a:xfrm>
            <a:off x="8047047" y="411626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4779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Enrichment over the TSS passes QC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2D87D-0782-87F0-783D-3ADD2B50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5" y="1506399"/>
            <a:ext cx="8458200" cy="5351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EE16B1-629E-B0CB-F70A-F671971232CB}"/>
              </a:ext>
            </a:extLst>
          </p:cNvPr>
          <p:cNvSpPr/>
          <p:nvPr/>
        </p:nvSpPr>
        <p:spPr>
          <a:xfrm>
            <a:off x="20183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E7DB3B-908D-188E-F1A6-650D3AD99C97}"/>
              </a:ext>
            </a:extLst>
          </p:cNvPr>
          <p:cNvSpPr/>
          <p:nvPr/>
        </p:nvSpPr>
        <p:spPr>
          <a:xfrm>
            <a:off x="33709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BCC8E3-FB20-EEA3-B68C-ACDBC8FD2D72}"/>
              </a:ext>
            </a:extLst>
          </p:cNvPr>
          <p:cNvSpPr/>
          <p:nvPr/>
        </p:nvSpPr>
        <p:spPr>
          <a:xfrm>
            <a:off x="47234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2F7C9-BA61-56E1-926C-5745113D6706}"/>
              </a:ext>
            </a:extLst>
          </p:cNvPr>
          <p:cNvSpPr/>
          <p:nvPr/>
        </p:nvSpPr>
        <p:spPr>
          <a:xfrm>
            <a:off x="6072873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2BF7B-BE89-FEAA-D9E1-8184BE6AAB74}"/>
              </a:ext>
            </a:extLst>
          </p:cNvPr>
          <p:cNvSpPr/>
          <p:nvPr/>
        </p:nvSpPr>
        <p:spPr>
          <a:xfrm>
            <a:off x="74222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339EC-83AC-C589-7777-13462D41A613}"/>
              </a:ext>
            </a:extLst>
          </p:cNvPr>
          <p:cNvSpPr/>
          <p:nvPr/>
        </p:nvSpPr>
        <p:spPr>
          <a:xfrm>
            <a:off x="20183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8FDC9-ED69-6AFD-167D-3C82E12F320B}"/>
              </a:ext>
            </a:extLst>
          </p:cNvPr>
          <p:cNvSpPr/>
          <p:nvPr/>
        </p:nvSpPr>
        <p:spPr>
          <a:xfrm>
            <a:off x="33709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6D7DF-755F-8EA1-E21E-7B6919287094}"/>
              </a:ext>
            </a:extLst>
          </p:cNvPr>
          <p:cNvSpPr/>
          <p:nvPr/>
        </p:nvSpPr>
        <p:spPr>
          <a:xfrm>
            <a:off x="47234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DP CD127</a:t>
            </a:r>
            <a:r>
              <a:rPr lang="en-US" sz="1200" baseline="30000">
                <a:solidFill>
                  <a:schemeClr val="tx1"/>
                </a:solidFill>
              </a:rPr>
              <a:t>+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ABB2C8-2185-0D01-3D84-A9FEB3D41FFD}"/>
              </a:ext>
            </a:extLst>
          </p:cNvPr>
          <p:cNvSpPr/>
          <p:nvPr/>
        </p:nvSpPr>
        <p:spPr>
          <a:xfrm>
            <a:off x="60696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F2EB7-2C19-46FF-ABF2-90F68A1F44B4}"/>
              </a:ext>
            </a:extLst>
          </p:cNvPr>
          <p:cNvSpPr/>
          <p:nvPr/>
        </p:nvSpPr>
        <p:spPr>
          <a:xfrm>
            <a:off x="74222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547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22517</TotalTime>
  <Words>4205</Words>
  <Application>Microsoft Macintosh PowerPoint</Application>
  <PresentationFormat>Widescreen</PresentationFormat>
  <Paragraphs>468</Paragraphs>
  <Slides>52</Slides>
  <Notes>52</Notes>
  <HiddenSlides>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-apple-system</vt:lpstr>
      <vt:lpstr>Arial</vt:lpstr>
      <vt:lpstr>Calibri</vt:lpstr>
      <vt:lpstr>Calibri Light</vt:lpstr>
      <vt:lpstr>Cambria</vt:lpstr>
      <vt:lpstr>Georgia</vt:lpstr>
      <vt:lpstr>Google Sans</vt:lpstr>
      <vt:lpstr>Menlo</vt:lpstr>
      <vt:lpstr>MuseoSans</vt:lpstr>
      <vt:lpstr>Times New Roman</vt:lpstr>
      <vt:lpstr>ui-monospace</vt:lpstr>
      <vt:lpstr>Office Theme</vt:lpstr>
      <vt:lpstr>Prism 10</vt:lpstr>
      <vt:lpstr>Epigenetic differences between CD8 populations in T1D patients</vt:lpstr>
      <vt:lpstr>Outline</vt:lpstr>
      <vt:lpstr>T cell exhaustion results from chronic antigen stimulation, inability to fully clear antigen</vt:lpstr>
      <vt:lpstr>Levels of Tex are a biomarker in T1D</vt:lpstr>
      <vt:lpstr>Central questions</vt:lpstr>
      <vt:lpstr>Different differentiation models have implications for effects of blocking CD127+ lineage</vt:lpstr>
      <vt:lpstr>Study design</vt:lpstr>
      <vt:lpstr>Fragment size distributions pass QC</vt:lpstr>
      <vt:lpstr>Enrichment over the TSS passes QC</vt:lpstr>
      <vt:lpstr>After QC (all libraries pass)</vt:lpstr>
      <vt:lpstr>Epigenetic profiles between responders and non-responders are similar</vt:lpstr>
      <vt:lpstr>Epigenetic profiles of cell types differ</vt:lpstr>
      <vt:lpstr>Donor to donor variability is comparable with P452 T1DAL analyses</vt:lpstr>
      <vt:lpstr>Cytotoxicity and exhaustion genes more accessible in DP PD-1+ vs. DN</vt:lpstr>
      <vt:lpstr>Cytotoxicity and exhaustion genes generally more accessible in DP CD57+ vs. DN</vt:lpstr>
      <vt:lpstr>Cytotoxicity and exhaustion genes more accessible in DP CD127+ vs. DN</vt:lpstr>
      <vt:lpstr>DP populations share many up vs. DN peaks’ closest genes with each other</vt:lpstr>
      <vt:lpstr>If a peaks’ gene is shared up in DP vs. DN, it’s likely shared among all 3 DPs (way fewer than expected double overlaps), DP CD127+ vs. DN most extreme in having more than expected unique up vs. DN peaks’ genes</vt:lpstr>
      <vt:lpstr>Again see less than expected double overlaps and more than expected uniques for TFs up in DPs vs. DN</vt:lpstr>
      <vt:lpstr>DP vs. DP Homer</vt:lpstr>
      <vt:lpstr>KIR2DL3 more accessible in DP CD57+ vs. DP PD-1+</vt:lpstr>
      <vt:lpstr>KIRs also more accessible in DP CD57+ vs. DP CD127+</vt:lpstr>
      <vt:lpstr>Cytotoxicity genes more accessible in DP PD-1+ vs. DP CD127+</vt:lpstr>
      <vt:lpstr>KLRG1 and TIGIT higher in DP cell populations</vt:lpstr>
      <vt:lpstr>CD57, PD-1, and CD127 genes slightly more accessible in their sorted populations</vt:lpstr>
      <vt:lpstr>Exhaustion genes similarly accessible in cell populations</vt:lpstr>
      <vt:lpstr>NCR1, KLRF1, and KIR genes more accessible in DP CD57+, as seen in Erin’s P452 analyses</vt:lpstr>
      <vt:lpstr>Data I have but am not sure if/how to include…</vt:lpstr>
      <vt:lpstr>Analysis that would be great to do if possible</vt:lpstr>
      <vt:lpstr>Conclusions</vt:lpstr>
      <vt:lpstr>Discussion</vt:lpstr>
      <vt:lpstr>Next steps</vt:lpstr>
      <vt:lpstr>Acknowledgements</vt:lpstr>
      <vt:lpstr>Extra slides</vt:lpstr>
      <vt:lpstr>DP Tex populations are heterogeneous, overlapping</vt:lpstr>
      <vt:lpstr>Few libraries have desired 50 million reads, alignment passes</vt:lpstr>
      <vt:lpstr>P452 QC comparable to that of P576-1 but does have more reads</vt:lpstr>
      <vt:lpstr>Peak counts</vt:lpstr>
      <vt:lpstr>Peak widths</vt:lpstr>
      <vt:lpstr>Fraction of reads in peaks</vt:lpstr>
      <vt:lpstr>Percent of reads mapping to mitochondrial genome</vt:lpstr>
      <vt:lpstr>As expected, FRiPs are higher after merging alignment and peak files; peak counts are still lower than expected (still similar to P452)</vt:lpstr>
      <vt:lpstr>Cell population, rather than responder status, drives epigenetic differences</vt:lpstr>
      <vt:lpstr>DP CD57+ and DP PD-1+ also cluster away from DN in P452, DP PD-1+ being more intermediate</vt:lpstr>
      <vt:lpstr>DP CD57+ and DP PD-1+ also cluster together away from DN in P452, timepoint does not drive clustering here</vt:lpstr>
      <vt:lpstr>Most peaks are far away from genes (&gt; 5 kb) and promoters (&gt; 10 kb)</vt:lpstr>
      <vt:lpstr>Comparison of KEGG analyses between projects</vt:lpstr>
      <vt:lpstr>Central IFNG cluster in peaks’ genes up in DP PD-1+ vs. DN</vt:lpstr>
      <vt:lpstr>Central IFNG cluster in peaks’ genes up in DP CD57+ vs. DN</vt:lpstr>
      <vt:lpstr>Central IFNG cluster in peaks’ genes up in DP CD127+ vs. DN</vt:lpstr>
      <vt:lpstr>Similar PPI of peaks’ genes up in DP CD57+ vs. DP PD-1+ here as in Erin’s analyses</vt:lpstr>
      <vt:lpstr>PPI of peaks’ genes up in DP PD-1+ vs. DP CD57+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4541</cp:revision>
  <dcterms:created xsi:type="dcterms:W3CDTF">2023-09-15T17:40:02Z</dcterms:created>
  <dcterms:modified xsi:type="dcterms:W3CDTF">2024-05-20T01:09:18Z</dcterms:modified>
</cp:coreProperties>
</file>